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 Селянам 46%</c:v>
                </c:pt>
                <c:pt idx="1">
                  <c:v>Поміщикам 46%</c:v>
                </c:pt>
                <c:pt idx="2">
                  <c:v>Державі та церкві 8%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0.46</c:v>
                </c:pt>
                <c:pt idx="1">
                  <c:v>0.46</c:v>
                </c:pt>
                <c:pt idx="2">
                  <c:v>0.08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F376-4BCB-49E3-BB62-DC5F3F348ED8}" type="datetimeFigureOut">
              <a:rPr lang="ru-RU" smtClean="0"/>
              <a:t>14.04.2012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E1A4-5ADB-4622-A790-79DDB41D734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F376-4BCB-49E3-BB62-DC5F3F348ED8}" type="datetimeFigureOut">
              <a:rPr lang="ru-RU" smtClean="0"/>
              <a:t>14.04.2012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E1A4-5ADB-4622-A790-79DDB41D734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F376-4BCB-49E3-BB62-DC5F3F348ED8}" type="datetimeFigureOut">
              <a:rPr lang="ru-RU" smtClean="0"/>
              <a:t>14.04.2012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E1A4-5ADB-4622-A790-79DDB41D734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F376-4BCB-49E3-BB62-DC5F3F348ED8}" type="datetimeFigureOut">
              <a:rPr lang="ru-RU" smtClean="0"/>
              <a:t>14.04.2012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E1A4-5ADB-4622-A790-79DDB41D734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F376-4BCB-49E3-BB62-DC5F3F348ED8}" type="datetimeFigureOut">
              <a:rPr lang="ru-RU" smtClean="0"/>
              <a:t>14.04.2012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E1A4-5ADB-4622-A790-79DDB41D734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F376-4BCB-49E3-BB62-DC5F3F348ED8}" type="datetimeFigureOut">
              <a:rPr lang="ru-RU" smtClean="0"/>
              <a:t>14.04.2012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E1A4-5ADB-4622-A790-79DDB41D734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F376-4BCB-49E3-BB62-DC5F3F348ED8}" type="datetimeFigureOut">
              <a:rPr lang="ru-RU" smtClean="0"/>
              <a:t>14.04.2012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E1A4-5ADB-4622-A790-79DDB41D734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F376-4BCB-49E3-BB62-DC5F3F348ED8}" type="datetimeFigureOut">
              <a:rPr lang="ru-RU" smtClean="0"/>
              <a:t>14.04.2012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E1A4-5ADB-4622-A790-79DDB41D734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F376-4BCB-49E3-BB62-DC5F3F348ED8}" type="datetimeFigureOut">
              <a:rPr lang="ru-RU" smtClean="0"/>
              <a:t>14.04.2012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E1A4-5ADB-4622-A790-79DDB41D734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F376-4BCB-49E3-BB62-DC5F3F348ED8}" type="datetimeFigureOut">
              <a:rPr lang="ru-RU" smtClean="0"/>
              <a:t>14.04.2012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E1A4-5ADB-4622-A790-79DDB41D734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F376-4BCB-49E3-BB62-DC5F3F348ED8}" type="datetimeFigureOut">
              <a:rPr lang="ru-RU" smtClean="0"/>
              <a:t>14.04.2012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2E3E1A4-5ADB-4622-A790-79DDB41D734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56F376-4BCB-49E3-BB62-DC5F3F348ED8}" type="datetimeFigureOut">
              <a:rPr lang="ru-RU" smtClean="0"/>
              <a:t>14.04.2012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E3E1A4-5ADB-4622-A790-79DDB41D734B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215064" cy="1828800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Порівняльний аналіз історичних подій, що відбулися 150 років тому: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19 лютого (3 березня) 1861 року цар Олександр ІІ видав Маніфест про відміну кріпацтва в Росії;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19 червня 1862 року Авраам Лінкольн прийняв закон про відміну рабства в США.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564904"/>
            <a:ext cx="67687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Пореформений період в Російській імперії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 descr="img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5" y="188640"/>
            <a:ext cx="2626849" cy="17281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2060848"/>
            <a:ext cx="230425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Переселенці</a:t>
            </a:r>
            <a:endParaRPr lang="ru-RU" sz="20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img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88640"/>
            <a:ext cx="3012269" cy="16561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63888" y="1988840"/>
            <a:ext cx="511256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Поширення вільнонайманої праці</a:t>
            </a:r>
            <a:endParaRPr lang="ru-RU" sz="20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Рисунок 7" descr="img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068960"/>
            <a:ext cx="3384376" cy="208823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31090" y="5445224"/>
            <a:ext cx="413132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Залізничний міст на Дніпрі. 1870 р.</a:t>
            </a:r>
            <a:endParaRPr lang="ru-RU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" name="Рисунок 9" descr="img0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3140968"/>
            <a:ext cx="3096344" cy="194421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644008" y="5373216"/>
            <a:ext cx="428425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Завод  Новоросійського  товариства</a:t>
            </a:r>
            <a:endParaRPr lang="ru-RU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Кріпаків міняють на собак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 smtClean="0"/>
              <a:t>Російська імперія. Початок ХІХ століття.</a:t>
            </a:r>
            <a:endParaRPr lang="ru-RU" dirty="0"/>
          </a:p>
        </p:txBody>
      </p:sp>
      <p:pic>
        <p:nvPicPr>
          <p:cNvPr id="5" name="Рисунок 4" descr="img00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440" r="10440"/>
          <a:stretch>
            <a:fillRect/>
          </a:stretch>
        </p:blipFill>
        <p:spPr>
          <a:xfrm>
            <a:off x="3425825" y="1174750"/>
            <a:ext cx="4618038" cy="3932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Продаж рабів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 smtClean="0"/>
              <a:t>Південь США. Початок ХІХ століття.</a:t>
            </a:r>
            <a:endParaRPr lang="ru-RU" dirty="0"/>
          </a:p>
        </p:txBody>
      </p:sp>
      <p:pic>
        <p:nvPicPr>
          <p:cNvPr id="5" name="Рисунок 4" descr="http://ukrmap.su/program2010/wh9/vsesvit_history_9_files/image116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7497" r="749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Політики - реформатори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          Олександр ІІ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uk-UA" dirty="0" smtClean="0"/>
              <a:t>        Авраам Лінкольн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uk-UA" sz="1400" dirty="0" smtClean="0"/>
              <a:t>За часів Олександра ІІ було здійснено селянську реформу 1861р. та низку інших ліберальних реформ. </a:t>
            </a:r>
          </a:p>
          <a:p>
            <a:pPr>
              <a:buNone/>
            </a:pPr>
            <a:endParaRPr lang="ru-RU" sz="14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В </a:t>
            </a:r>
            <a:r>
              <a:rPr lang="ru-RU" sz="1200" dirty="0" smtClean="0"/>
              <a:t>історії</a:t>
            </a:r>
            <a:r>
              <a:rPr lang="ru-RU" sz="1200" dirty="0" smtClean="0"/>
              <a:t> </a:t>
            </a:r>
            <a:r>
              <a:rPr lang="ru-RU" sz="1200" dirty="0" smtClean="0"/>
              <a:t>Лінкольн</a:t>
            </a:r>
            <a:r>
              <a:rPr lang="ru-RU" sz="1200" dirty="0" smtClean="0"/>
              <a:t> </a:t>
            </a:r>
            <a:r>
              <a:rPr lang="ru-RU" sz="1200" dirty="0" smtClean="0"/>
              <a:t>назавжди</a:t>
            </a:r>
            <a:r>
              <a:rPr lang="ru-RU" sz="1200" dirty="0" smtClean="0"/>
              <a:t> </a:t>
            </a:r>
            <a:r>
              <a:rPr lang="ru-RU" sz="1200" dirty="0" smtClean="0"/>
              <a:t>залишиться</a:t>
            </a:r>
            <a:r>
              <a:rPr lang="ru-RU" sz="1200" dirty="0" smtClean="0"/>
              <a:t> як </a:t>
            </a:r>
            <a:r>
              <a:rPr lang="ru-RU" sz="1200" dirty="0" smtClean="0"/>
              <a:t>людина</a:t>
            </a:r>
            <a:r>
              <a:rPr lang="ru-RU" sz="1200" dirty="0" smtClean="0"/>
              <a:t>, </a:t>
            </a:r>
            <a:r>
              <a:rPr lang="ru-RU" sz="1200" dirty="0" smtClean="0"/>
              <a:t>що</a:t>
            </a:r>
            <a:r>
              <a:rPr lang="ru-RU" sz="1200" dirty="0" smtClean="0"/>
              <a:t> </a:t>
            </a:r>
            <a:r>
              <a:rPr lang="ru-RU" sz="1200" dirty="0" smtClean="0"/>
              <a:t>запобігла</a:t>
            </a:r>
            <a:r>
              <a:rPr lang="ru-RU" sz="1200" dirty="0" smtClean="0"/>
              <a:t> </a:t>
            </a:r>
            <a:r>
              <a:rPr lang="ru-RU" sz="1200" dirty="0" smtClean="0"/>
              <a:t>розпаду</a:t>
            </a:r>
            <a:r>
              <a:rPr lang="ru-RU" sz="1200" dirty="0" smtClean="0"/>
              <a:t> </a:t>
            </a:r>
            <a:r>
              <a:rPr lang="ru-RU" sz="1200" dirty="0" smtClean="0"/>
              <a:t>Сполучених</a:t>
            </a:r>
            <a:r>
              <a:rPr lang="ru-RU" sz="1200" dirty="0" smtClean="0"/>
              <a:t> </a:t>
            </a:r>
            <a:r>
              <a:rPr lang="ru-RU" sz="1200" dirty="0" smtClean="0"/>
              <a:t>Штатів</a:t>
            </a:r>
            <a:r>
              <a:rPr lang="ru-RU" sz="1200" dirty="0" smtClean="0"/>
              <a:t> </a:t>
            </a:r>
            <a:r>
              <a:rPr lang="ru-RU" sz="1200" dirty="0" smtClean="0"/>
              <a:t>і</a:t>
            </a:r>
            <a:r>
              <a:rPr lang="ru-RU" sz="1200" dirty="0" smtClean="0"/>
              <a:t> </a:t>
            </a:r>
            <a:r>
              <a:rPr lang="ru-RU" sz="1200" dirty="0" smtClean="0"/>
              <a:t>звільнила</a:t>
            </a:r>
            <a:r>
              <a:rPr lang="ru-RU" sz="1200" dirty="0" smtClean="0"/>
              <a:t> </a:t>
            </a:r>
            <a:r>
              <a:rPr lang="ru-RU" sz="1200" dirty="0" smtClean="0"/>
              <a:t>рабів</a:t>
            </a:r>
            <a:r>
              <a:rPr lang="ru-RU" sz="1200" dirty="0" smtClean="0"/>
              <a:t>. </a:t>
            </a:r>
            <a:r>
              <a:rPr lang="ru-RU" sz="1200" dirty="0" smtClean="0"/>
              <a:t>Він</a:t>
            </a:r>
            <a:r>
              <a:rPr lang="ru-RU" sz="1200" dirty="0" smtClean="0"/>
              <a:t> по праву </a:t>
            </a:r>
            <a:r>
              <a:rPr lang="ru-RU" sz="1200" dirty="0" smtClean="0"/>
              <a:t>вважається</a:t>
            </a:r>
            <a:r>
              <a:rPr lang="ru-RU" sz="1200" dirty="0" smtClean="0"/>
              <a:t> </a:t>
            </a:r>
            <a:r>
              <a:rPr lang="ru-RU" sz="1200" dirty="0" smtClean="0"/>
              <a:t>продовжувачем</a:t>
            </a:r>
            <a:r>
              <a:rPr lang="ru-RU" sz="1200" dirty="0" smtClean="0"/>
              <a:t> </a:t>
            </a:r>
            <a:r>
              <a:rPr lang="ru-RU" sz="1200" dirty="0" smtClean="0"/>
              <a:t>справи</a:t>
            </a:r>
            <a:r>
              <a:rPr lang="ru-RU" sz="1200" dirty="0" smtClean="0"/>
              <a:t> «</a:t>
            </a:r>
            <a:r>
              <a:rPr lang="ru-RU" sz="1200" dirty="0" smtClean="0"/>
              <a:t>батьків-засновників</a:t>
            </a:r>
            <a:r>
              <a:rPr lang="ru-RU" sz="1200" dirty="0" smtClean="0"/>
              <a:t>» США, </a:t>
            </a:r>
            <a:r>
              <a:rPr lang="ru-RU" sz="1200" dirty="0" smtClean="0"/>
              <a:t>творців</a:t>
            </a:r>
            <a:r>
              <a:rPr lang="ru-RU" sz="1200" dirty="0" smtClean="0"/>
              <a:t> </a:t>
            </a:r>
            <a:r>
              <a:rPr lang="ru-RU" sz="1200" dirty="0" smtClean="0"/>
              <a:t>американської</a:t>
            </a:r>
            <a:r>
              <a:rPr lang="ru-RU" sz="1200" dirty="0" smtClean="0"/>
              <a:t> </a:t>
            </a:r>
            <a:r>
              <a:rPr lang="ru-RU" sz="1200" dirty="0" smtClean="0"/>
              <a:t>демократії</a:t>
            </a:r>
            <a:r>
              <a:rPr lang="ru-RU" sz="1200" dirty="0" smtClean="0"/>
              <a:t>.</a:t>
            </a:r>
          </a:p>
          <a:p>
            <a:pPr>
              <a:buNone/>
            </a:pPr>
            <a:endParaRPr lang="ru-RU" sz="1200" dirty="0"/>
          </a:p>
        </p:txBody>
      </p:sp>
      <p:pic>
        <p:nvPicPr>
          <p:cNvPr id="7" name="Рисунок 6" descr="http://ukrmap.su/program2010/wh9/vsesvit_history_9_files/image118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73016"/>
            <a:ext cx="1944216" cy="2600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Домашний\Pictures\img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501008"/>
            <a:ext cx="1944216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371600"/>
            <a:ext cx="8496944" cy="1193304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З прокламації про звільнення рабів 1 січня 1863 р.</a:t>
            </a:r>
            <a:br>
              <a:rPr lang="uk-UA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564904"/>
            <a:ext cx="7854696" cy="3384376"/>
          </a:xfrm>
        </p:spPr>
        <p:txBody>
          <a:bodyPr>
            <a:normAutofit fontScale="62500" lnSpcReduction="20000"/>
          </a:bodyPr>
          <a:lstStyle/>
          <a:p>
            <a:r>
              <a:rPr lang="uk-UA" i="1" dirty="0" smtClean="0"/>
              <a:t>"... Нині</a:t>
            </a:r>
            <a:r>
              <a:rPr lang="uk-UA" i="1" dirty="0" smtClean="0"/>
              <a:t>, за наявності збройного заколоту проти влади та уряду Сполучених Штатів і застосовуючи це як справедливий, необхідний військовий захід для придушення заколоту, про який іде мова, я, Авраам Лінкольн, президент Сполучених Штатів,владою головнокомандувача армії та флоту Сполучених Штатів у перший день січня (1863 р.) у згоді з моїм (колишнім) наміром, публічно оголошеним за сто днів до згаданого першого дня, встановлюю і вказую ті штати і частини штатів, народ яких тепер знаходиться у стані повстання проти Сполучених Штатів...</a:t>
            </a:r>
            <a:endParaRPr lang="ru-RU" dirty="0" smtClean="0"/>
          </a:p>
          <a:p>
            <a:r>
              <a:rPr lang="uk-UA" i="1" dirty="0" smtClean="0"/>
              <a:t>На підставі влади (мені наданої) та для досягнення вказаної вище мети оголошую, що всі особи, які вважалися рабами у вказаних штатах і частинах штатів, віднині й надалі вільні І що виконавча влада Сполучених Штатів, у тому числі військові та морські власті, визнаватиме та охоронятиме свободу згаданих осіб.</a:t>
            </a:r>
            <a:endParaRPr lang="ru-RU" dirty="0" smtClean="0"/>
          </a:p>
          <a:p>
            <a:r>
              <a:rPr lang="uk-UA" i="1" dirty="0" smtClean="0"/>
              <a:t>   Далі </a:t>
            </a:r>
            <a:r>
              <a:rPr lang="uk-UA" i="1" dirty="0" smtClean="0"/>
              <a:t>я оголошую і повідомляю, що такі особи, якщо вони задовольняють відповідним умовам, будуть прийняті на військову службу Сполучених Штатів у гарнізони, пости, станції та інші місця і на всілякі військові судна."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05800" cy="1008112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Аналіз економічного розвитку Півночі та Півдня США</a:t>
            </a:r>
            <a:endParaRPr lang="ru-RU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47664" y="1844824"/>
          <a:ext cx="6096000" cy="4429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Показники розвитку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Північ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Південь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 Населення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22 млн. чол.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9 млн. чол.</a:t>
                      </a:r>
                    </a:p>
                    <a:p>
                      <a:r>
                        <a:rPr lang="uk-UA" dirty="0" smtClean="0"/>
                        <a:t> </a:t>
                      </a:r>
                      <a:r>
                        <a:rPr lang="uk-UA" sz="1400" dirty="0" smtClean="0"/>
                        <a:t>( з них -  4 млн.рабів)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Питома</a:t>
                      </a:r>
                      <a:r>
                        <a:rPr lang="uk-UA" sz="1600" baseline="0" dirty="0" smtClean="0"/>
                        <a:t> вага в промисловій продукції країни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85 %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   15</a:t>
                      </a:r>
                      <a:r>
                        <a:rPr lang="uk-UA" baseline="0" dirty="0" smtClean="0"/>
                        <a:t> 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Кількість робітників у промисловості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</a:t>
                      </a:r>
                      <a:r>
                        <a:rPr lang="uk-UA" baseline="0" dirty="0" smtClean="0"/>
                        <a:t> 1, 3 млн.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0,1 млн.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Довжина залізниць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30 тис. км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10</a:t>
                      </a:r>
                      <a:r>
                        <a:rPr lang="uk-UA" baseline="0" dirty="0" smtClean="0"/>
                        <a:t> тис.</a:t>
                      </a:r>
                      <a:r>
                        <a:rPr lang="uk-UA" dirty="0" smtClean="0"/>
                        <a:t> км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Виробництво</a:t>
                      </a:r>
                      <a:r>
                        <a:rPr lang="uk-UA" sz="1600" baseline="0" dirty="0" smtClean="0"/>
                        <a:t> прокату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480 тис. 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30 тис. 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Число веретен на текстильних фабриках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5 млн.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0,3 млн.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761256"/>
          </a:xfrm>
        </p:spPr>
        <p:txBody>
          <a:bodyPr>
            <a:normAutofit fontScale="90000"/>
          </a:bodyPr>
          <a:lstStyle/>
          <a:p>
            <a:r>
              <a:rPr lang="uk-UA" sz="2800" dirty="0" smtClean="0"/>
              <a:t>Із царського Маніфесту 19 лютого 1861 року про скасування кріпацтва.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564904"/>
            <a:ext cx="7854696" cy="3024336"/>
          </a:xfrm>
        </p:spPr>
        <p:txBody>
          <a:bodyPr>
            <a:normAutofit fontScale="92500" lnSpcReduction="20000"/>
          </a:bodyPr>
          <a:lstStyle/>
          <a:p>
            <a:r>
              <a:rPr lang="uk-UA" sz="1600" i="1" dirty="0" smtClean="0"/>
              <a:t>“Поміщики</a:t>
            </a:r>
            <a:r>
              <a:rPr lang="uk-UA" sz="1600" i="1" dirty="0" smtClean="0"/>
              <a:t>, зберігаючи право власності на всі належні їм землі, надають селянам за встановлені повинності в постійне користування… для забезпечення побуту і виконання обов'язків їх перед урядом визначену в Положеннях кількість польової землі та інших угідь.</a:t>
            </a:r>
          </a:p>
          <a:p>
            <a:r>
              <a:rPr lang="uk-UA" sz="1600" i="1" dirty="0" smtClean="0"/>
              <a:t>Користуючись цим поземельним наділом, селяни зобов'язані виконувати на користь поміщиків визначені в Положеннях повинності. У цьому стані, який є перехідним, селяни іменуються тимчасовозобов'язаними.</a:t>
            </a:r>
          </a:p>
          <a:p>
            <a:r>
              <a:rPr lang="uk-UA" sz="1600" i="1" dirty="0" smtClean="0"/>
              <a:t>Разом із тим їм надається право викупляти присадибну їх осілість, за згодою поміщиків вони можуть купувати у власність польові землі та інші угіддя, відведенні їм на постійне користування. З таким придбанням у власність визначеної кількості землі селяни звільняються від обов'язків щодо поміщиків за викуплену землю і вступлять у стан вільних селян – власників.</a:t>
            </a:r>
          </a:p>
          <a:p>
            <a:r>
              <a:rPr lang="uk-UA" sz="1600" i="1" dirty="0" smtClean="0"/>
              <a:t>Окремим Положенням про дворових людей визначається для них перехідний стан, пристосований для їхніх занять та потреб; по закінченні дворічного терміну видання цього Положення вони одержать повне визволення і термінові пільги .”</a:t>
            </a:r>
            <a:r>
              <a:rPr lang="uk-UA" sz="1600" dirty="0" smtClean="0"/>
              <a:t>   </a:t>
            </a:r>
            <a:endParaRPr lang="ru-RU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Розподіл орної землі за реформою 1861 року у Російській імперії.</a:t>
            </a:r>
            <a:endParaRPr lang="ru-RU" sz="28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56992"/>
            <a:ext cx="78049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Подальший економічний розвиток США</a:t>
            </a:r>
            <a:endParaRPr lang="ru-RU" sz="28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" name="Рисунок 2" descr="img006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60648"/>
            <a:ext cx="1685544" cy="2164080"/>
          </a:xfrm>
          <a:prstGeom prst="rect">
            <a:avLst/>
          </a:prstGeom>
        </p:spPr>
      </p:pic>
      <p:pic>
        <p:nvPicPr>
          <p:cNvPr id="4" name="Рисунок 3" descr="img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620688"/>
            <a:ext cx="1658112" cy="1258824"/>
          </a:xfrm>
          <a:prstGeom prst="rect">
            <a:avLst/>
          </a:prstGeom>
        </p:spPr>
      </p:pic>
      <p:pic>
        <p:nvPicPr>
          <p:cNvPr id="5" name="Рисунок 4" descr="img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188640"/>
            <a:ext cx="3672408" cy="22654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020272" y="2060848"/>
            <a:ext cx="1800200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Будівля </a:t>
            </a:r>
            <a:r>
              <a:rPr lang="uk-UA" sz="1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“Стандарт</a:t>
            </a:r>
            <a:r>
              <a:rPr lang="uk-UA" sz="1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– </a:t>
            </a:r>
            <a:r>
              <a:rPr lang="uk-UA" sz="1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Ойл”</a:t>
            </a:r>
            <a:r>
              <a:rPr lang="uk-UA" sz="1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16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564904"/>
            <a:ext cx="22322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Пароплав “ Королева Заходу ”</a:t>
            </a:r>
            <a:endParaRPr lang="ru-RU" sz="1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2636912"/>
            <a:ext cx="3600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Реєстрація емігрантів з Європи в США</a:t>
            </a:r>
            <a:endParaRPr lang="ru-RU" sz="20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Рисунок 8" descr="img0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3861048"/>
            <a:ext cx="3453384" cy="221284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339752" y="6093296"/>
            <a:ext cx="42881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Індустріальна Америка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182</TotalTime>
  <Words>640</Words>
  <Application>Microsoft Office PowerPoint</Application>
  <PresentationFormat>Экран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Порівняльний аналіз історичних подій, що відбулися 150 років тому: </vt:lpstr>
      <vt:lpstr>Кріпаків міняють на собак</vt:lpstr>
      <vt:lpstr>Продаж рабів</vt:lpstr>
      <vt:lpstr>      Політики - реформатори</vt:lpstr>
      <vt:lpstr>З прокламації про звільнення рабів 1 січня 1863 р. </vt:lpstr>
      <vt:lpstr>Аналіз економічного розвитку Півночі та Півдня США</vt:lpstr>
      <vt:lpstr>Із царського Маніфесту 19 лютого 1861 року про скасування кріпацтва.</vt:lpstr>
      <vt:lpstr>Розподіл орної землі за реформою 1861 року у Російській імперії.</vt:lpstr>
      <vt:lpstr>Слайд 9</vt:lpstr>
      <vt:lpstr>Слайд 10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Порівняльний аналіз історичних подій, що відбулися 150 років тому:</dc:title>
  <dc:creator>Домашний</dc:creator>
  <cp:lastModifiedBy>Домашний</cp:lastModifiedBy>
  <cp:revision>19</cp:revision>
  <dcterms:created xsi:type="dcterms:W3CDTF">2012-04-14T13:40:34Z</dcterms:created>
  <dcterms:modified xsi:type="dcterms:W3CDTF">2012-04-14T16:43:11Z</dcterms:modified>
</cp:coreProperties>
</file>